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341" r:id="rId5"/>
    <p:sldId id="346" r:id="rId6"/>
    <p:sldId id="353" r:id="rId7"/>
    <p:sldId id="348" r:id="rId8"/>
    <p:sldId id="350" r:id="rId9"/>
    <p:sldId id="349" r:id="rId10"/>
    <p:sldId id="351" r:id="rId11"/>
    <p:sldId id="368" r:id="rId12"/>
    <p:sldId id="352" r:id="rId13"/>
    <p:sldId id="354" r:id="rId14"/>
    <p:sldId id="358" r:id="rId15"/>
    <p:sldId id="356" r:id="rId16"/>
    <p:sldId id="361" r:id="rId17"/>
    <p:sldId id="365" r:id="rId18"/>
    <p:sldId id="362" r:id="rId19"/>
    <p:sldId id="366" r:id="rId20"/>
    <p:sldId id="367" r:id="rId21"/>
    <p:sldId id="364" r:id="rId22"/>
    <p:sldId id="258" r:id="rId23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34" autoAdjust="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74D63B8-E63C-D687-4171-36C837481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B3D241-13B7-04E3-FB71-EDAE0674D8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EE58E2-6530-48D6-94AE-1C702F719BC0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9420383-EA0F-52FE-15C9-E01976FC05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F1C32AB-BF89-5E89-2E97-8EACF8AE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88D77D-8E27-393C-DC0E-4E8099D172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C34482-5B99-A0A7-DE4D-1497CAB64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2DCA5C-0CE2-48F5-96CE-96C51DE360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84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1E1B-1585-DBBE-A19F-60994556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2047E6-1FE6-34FA-62FD-01C873858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2676A1-DD29-F97F-5535-A8F5C35C8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0497B8-BD1B-BEA2-3D11-A8677DE0C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4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DC65C-E470-3BD7-DFA5-28B2A179C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970C68-C4D3-7AEB-170C-B7A13FAD1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65189AA-393C-F4BB-ECF0-1EA59B7E4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C73FBA-8B00-06CB-92B0-10B4FC1C9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388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A556-580D-D065-83BE-425B9CE6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ADB831B-906C-5A51-6BEE-62A3294D4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BBBEE25-82D2-E102-9B8D-E4EE98C42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2B10F2-CDB5-7C39-DCC0-1746DF664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90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E49C-FFAE-F8D8-8863-278BEAA6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2B55E8-702E-D4BB-E793-6D82A106D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A22E242-8A4F-560A-9C9D-9251BCFE3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976D7A-C162-7EC7-F09A-9F98A58F9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35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C5A7C-B889-5467-551B-2CC09311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10D486-8C42-1D98-F6AF-1019FDCF9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D2806C-0C80-C9E3-20E7-665F1A1E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8C585F-0D4C-066A-B2C0-275F51B5D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184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6179-4339-B8AC-E9E7-6C0DE831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1D05F9-C486-9292-4925-710D3D1E8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50B0E4-6DA9-EAB1-4E49-FD3D4FCA4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A3DD15-B5C4-C008-93A6-E6FFD22DF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758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DE049-0A5B-735F-EC2E-88AC7015E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A959D8F-562F-34A4-3F1E-502CC2F43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F4C140-76E4-8BBD-0ACD-FCCA72B78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121D1B-3B5E-3EB9-41B3-16876A8BF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22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3D1E-33BA-BC32-5764-C0F5D8D8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939C92-A252-D8F5-400C-54E0F8E2C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445A50-13F2-7CEC-48ED-4881DB9A2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20320A-041A-0073-8596-72C0AB55B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520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83C4-8B35-A350-C0DF-2E7F6DABE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61803F-44BD-8032-EA7C-AC5B3F744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0403522-9C0A-F452-2B20-CF1B0798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E551CB-3FA3-5864-E8E7-0F6B37838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972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D25C5-74C2-4D72-855C-AF184D6F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19AA61-90E5-B95D-5CBB-FA25DEA6F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A749715-E84B-1E11-1CA6-F9B591F71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41036B-FED1-8F01-D19D-46E227B3E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982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428E-718B-AE33-71BF-41E00CF6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51994D1-DCC5-A94C-6701-2697898FB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332D5D-D852-5CA9-1E23-E1A577EE2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897155-0E27-E2E7-DE9D-5C4CD1938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69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1112E-2230-E9B7-9CD1-6B8B97BA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9ACE2F-3356-9013-6340-5B1D4D41A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2DDCEA-86A4-ACB4-B9E1-F25C539B5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FA99C-A0D0-C29A-469D-F60966E2D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318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3111-8D2C-FCC4-6DFE-96F6F03B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DAA4CA-FD96-41C9-35B0-7F8E3B9BB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3A92C6-3273-2E60-B793-90EC55D85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F6402A-D9B7-F8F3-9529-CDA35563F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781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3AA6-6F31-27F9-BF38-C58C1EA15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6489AE4-1AA7-3ADA-7DDA-F98EF4CA5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8903EB-5154-3C8A-9933-3080069FE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266E6A-0F17-5EA3-BE6C-A29C61220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421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07A1-5F6E-B3BC-3693-C25D0E37D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81D5355-60F4-451D-ED2F-14B1CF0AC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2BD75E-FA6F-79E2-445C-C04148E31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8E1659-8096-F3EF-9CEF-B2A68AABD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623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9BDE5-05E3-81F4-AFD8-15F03362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C1585E-AD8A-57A1-3232-55CB54CDC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14C0A3C-FCF0-B463-A03D-4F5EA107B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9EA9A6-9ABE-096C-F660-EC41E344B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4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B1820-02CF-8ECB-3C57-0FBAA09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04B2-9FF4-432D-9558-4C477E198D46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DEF80-57E9-8089-43B7-5B4DB6E8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864E3D-E719-1FBA-95B0-D0EEE6BB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7BA1-475D-4266-AE00-C61E46EE2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115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356397-CCF5-ABDE-F06F-D3B83987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691E-813C-4673-92C1-40E4DDE4E9D9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EC1DA-18B5-B7B1-4287-A21AEFA4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93898-2C02-0EC1-B023-1CCBDD71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D4EC-2429-480C-81EE-233CA296A8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64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7278BD-81FA-81F8-12E4-50B913B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1C98-B43A-4381-876C-72D986D95C7A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673AA-9987-CE76-2316-B9DC1E1D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C0BF-257B-1E75-8F7C-7E63A7FB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1094-A894-4DFB-840F-8DC56110A7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45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CD99CA-8A11-D180-104F-5AD32DDB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9ED6-D674-4E8A-A5ED-0F9DA27E1CC4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7EEE7C-172F-0481-917F-E2F1CE28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75C79-CA13-8B31-A2BA-7D7F900E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E440-19A1-4029-B462-2E377501DD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5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6D453-74C7-CDE3-EBCA-336EA049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79DC-47F7-485E-8920-C3ABA93959B7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86392-8F51-DD1F-6D97-0FD0BF40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D3044-F8D4-7060-8C0B-3FABB385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81AE-5803-4684-96C2-C3C2F3C68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29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A06266A-17A3-7BE2-1DF4-780B7070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64E5-4DBB-4ED3-93A2-8FC3DC29FC9F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ED0CAA8-C764-DF0A-99C5-1466BCEC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3B5EA8-1D92-CD8B-AE37-5B7605FD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A24D-136E-4050-B13F-ABE490464D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1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8707C29-A998-7EA6-B048-5D10091B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AF0-CA07-4A03-82CC-5438BEC91A26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9B5E265-0F9E-63CF-B5C0-FCC6E662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4C0C026-F924-3FF1-E676-88821FD1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9FDE-1696-4E0B-A9BD-32EC08DA09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5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1A28BD77-437B-CD9A-7A96-A1C8C039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82DA-9DCB-4A17-B7FA-71AC2CF348E9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49D10A1-BDCD-AC1C-80EB-0CF163F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D76E98B-55BB-0F24-47DE-F2146139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EE27-17A6-4AF5-A940-770F8B3F99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44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69C32209-A8C1-3E92-9587-1422DF2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7B6D-D27A-4522-A751-11C8ACE36F3A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2D30101-5E5D-57BA-FCE7-A833BFE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94038CD-9F4D-036C-11A2-72229D6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B348-CE96-4AB2-9E4E-43DF149B60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2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55AF4BD-C5F3-5CCC-B9E8-92A57395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E134-E4C6-4F1F-A9CF-7067A4DCF399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8EF71C5-4F83-0505-3E35-C6148FF4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D071293-36C5-693D-DF56-CFAFE523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4760-703B-4052-8C04-72412A6C2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83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64152F0-B549-77C3-B182-62706DA7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38B4-261D-485C-BB83-2DECA6DFA8BC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D974E71-1F4E-954D-BE5F-6A291762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69183CC-5E06-79AE-3D10-186853B3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D2BB-2DFC-4412-B6DC-3642FBDCEB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5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B8C7E30D-4822-A800-976D-E8B0BB7C7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E9BB1A96-4FBF-1E38-1874-3B7CFE64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C324D-7804-F97D-8181-53168394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4C0530-4C43-4F15-9785-F5E3B94EB2BC}" type="datetimeFigureOut">
              <a:rPr lang="cs-CZ"/>
              <a:pPr>
                <a:defRPr/>
              </a:pPr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D356E-E94E-5227-C76E-D34164AA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C7814-64FA-36CC-FE75-640276BE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7861CA-A7C2-423D-965B-2FE5934E92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codexis.cz/porovnat/text/CR13840_2025_03_01/CR13840_2025_09_01/SIDE_BY_SIDE/true#L27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next.codexis.cz/porovnat/text/CR13840_2025_03_01/CR13840_2025_09_01/SIDE_BY_SIDE/true#L2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18FEF6F4-207D-C853-1A36-FB4E1E6A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8">
            <a:extLst>
              <a:ext uri="{FF2B5EF4-FFF2-40B4-BE49-F238E27FC236}">
                <a16:creationId xmlns:a16="http://schemas.microsoft.com/office/drawing/2014/main" id="{8A8A0533-CE63-11AD-1235-A627B7F7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49" y="1055687"/>
            <a:ext cx="570368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300" b="1" dirty="0">
                <a:latin typeface="Arial Black" panose="020B0A04020102020204" pitchFamily="34" charset="0"/>
                <a:cs typeface="Arial" panose="020B0604020202020204" pitchFamily="34" charset="0"/>
              </a:rPr>
              <a:t>Novinky v zákoně o sociálních službách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43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 Black" panose="020B0A04020102020204" pitchFamily="34" charset="0"/>
                <a:cs typeface="Arial" panose="020B0604020202020204" pitchFamily="34" charset="0"/>
              </a:rPr>
              <a:t>ve znění zákonů: č. 164/2024 Sb., č. 242/2024 Sb., č. 38/2025 Sb., č. 152/2025 Sb., č. 120/2025 Sb., č. 218/2025 Sb., č. 300/2025 Sb.  a 360/2025 Sb.</a:t>
            </a:r>
          </a:p>
        </p:txBody>
      </p:sp>
      <p:sp>
        <p:nvSpPr>
          <p:cNvPr id="3077" name="TextovéPole 8">
            <a:extLst>
              <a:ext uri="{FF2B5EF4-FFF2-40B4-BE49-F238E27FC236}">
                <a16:creationId xmlns:a16="http://schemas.microsoft.com/office/drawing/2014/main" id="{68C24D34-56E2-A6B7-49E0-EBF18986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6413500"/>
            <a:ext cx="2344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5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84250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80F88-0581-7865-92F1-53DCBEE3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B7136464-8B21-3ED4-7BC6-4D8A1D82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Strategické dokumenty MPSV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3CAB1E1C-09AD-B6DF-42D6-F13E5408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Národní strategie rozvoje sociálních služeb 2026 – 2030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MPŘ do 25. 9. 2025 – stále se vypořádávají připomínky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Dochází ke sjednocení plánování krajů – 1. 1. 2028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MPSV následně předloží novou strategii do 1. 1. 2029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Akční plán pro deinstitucionalizaci 2026 - 2028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Po MPŘ, předložen vládě bez rozporu a schválen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Součást plnění základní podmínky 4.4. sociální začleňování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69307D3C-5EBE-D54C-0F78-9FC9F1A3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F42E8AB3-5E04-8E17-5AD3-2CB24FD5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4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138E-A574-1D14-4CAE-C33249A8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26B21964-8F43-9257-C262-70AEB426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14075A7E-B2CA-729D-E5A5-B513906B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418E522B-11A5-F819-A761-C7E487E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3AB4970D-0B2D-C87F-7F7F-B0872DEC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57796CE-4780-7B2E-5E79-EEC610E27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01711"/>
              </p:ext>
            </p:extLst>
          </p:nvPr>
        </p:nvGraphicFramePr>
        <p:xfrm>
          <a:off x="583096" y="1497656"/>
          <a:ext cx="11424077" cy="478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277">
                  <a:extLst>
                    <a:ext uri="{9D8B030D-6E8A-4147-A177-3AD203B41FA5}">
                      <a16:colId xmlns:a16="http://schemas.microsoft.com/office/drawing/2014/main" val="1984697220"/>
                    </a:ext>
                  </a:extLst>
                </a:gridCol>
                <a:gridCol w="1374815">
                  <a:extLst>
                    <a:ext uri="{9D8B030D-6E8A-4147-A177-3AD203B41FA5}">
                      <a16:colId xmlns:a16="http://schemas.microsoft.com/office/drawing/2014/main" val="1809054123"/>
                    </a:ext>
                  </a:extLst>
                </a:gridCol>
                <a:gridCol w="4018277">
                  <a:extLst>
                    <a:ext uri="{9D8B030D-6E8A-4147-A177-3AD203B41FA5}">
                      <a16:colId xmlns:a16="http://schemas.microsoft.com/office/drawing/2014/main" val="1351957698"/>
                    </a:ext>
                  </a:extLst>
                </a:gridCol>
                <a:gridCol w="1006354">
                  <a:extLst>
                    <a:ext uri="{9D8B030D-6E8A-4147-A177-3AD203B41FA5}">
                      <a16:colId xmlns:a16="http://schemas.microsoft.com/office/drawing/2014/main" val="3399194646"/>
                    </a:ext>
                  </a:extLst>
                </a:gridCol>
                <a:gridCol w="1006354">
                  <a:extLst>
                    <a:ext uri="{9D8B030D-6E8A-4147-A177-3AD203B41FA5}">
                      <a16:colId xmlns:a16="http://schemas.microsoft.com/office/drawing/2014/main" val="1472059631"/>
                    </a:ext>
                  </a:extLst>
                </a:gridCol>
              </a:tblGrid>
              <a:tr h="22974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Národní strategie rozvoje sociálních služeb na období 2026-2030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70610"/>
                  </a:ext>
                </a:extLst>
              </a:tr>
              <a:tr h="45030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Vize: Sociální služby v ČR jsou dostupné a napomáhají v rámci dostupných finančních zdrojů řešit potřeby osob nacházejících se v nepříznivé sociální situaci.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1382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05455"/>
                  </a:ext>
                </a:extLst>
              </a:tr>
              <a:tr h="43192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Globální cíl: Nastavit udržitelný systém dostupných sociálních služeb s důrazem na přirozeném prostředí.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25870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4280220"/>
                  </a:ext>
                </a:extLst>
              </a:tr>
              <a:tr h="43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Termín splnění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Gestor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03112138"/>
                  </a:ext>
                </a:extLst>
              </a:tr>
              <a:tr h="83885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A: Síť sociálních služeb reaguje na nepříznivou sociální situaci obyvatel.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Specifický cíl A1: Efektivní systém plánování sociálních služeb. 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A1.1: Zajištění podpory a sjednocení procesů zjišťování potřeb zájemců/žadatelů o soc. služby a uživatelů soc. služeb.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>
                          <a:effectLst/>
                        </a:rPr>
                        <a:t>MPSV/22/229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7685706"/>
                  </a:ext>
                </a:extLst>
              </a:tr>
              <a:tr h="4227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A1.2: Podpora krajů při sjednocování plánovacích období.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2028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>
                          <a:effectLst/>
                        </a:rPr>
                        <a:t>MPSV/22/229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5857192"/>
                  </a:ext>
                </a:extLst>
              </a:tr>
              <a:tr h="8388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A1.3: Podpoření plánování sociálních služeb v rámci sociálních odborů obecních úřadů obcí s rozšířenou působností.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2030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>
                          <a:effectLst/>
                        </a:rPr>
                        <a:t>MPSV/22/229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948554"/>
                  </a:ext>
                </a:extLst>
              </a:tr>
              <a:tr h="6432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A1.4: Vymezení podmínek/kritérií  pro síť soc. služeb s celostátním/nadregionálním charakterem.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2026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 dirty="0">
                          <a:effectLst/>
                        </a:rPr>
                        <a:t>MPSV/22/229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6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8A245-CEFE-3118-C156-9726DC6E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83A09100-429C-09CC-17B6-E9F42270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F55C2A88-AD0D-03B3-6450-4BA671CA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47E1F532-8B55-79C4-23AF-B06483ED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46230431-9201-1D66-CEF9-8A09A88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E08659B-E9C1-ADCB-4077-1B0A5F50E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30165"/>
              </p:ext>
            </p:extLst>
          </p:nvPr>
        </p:nvGraphicFramePr>
        <p:xfrm>
          <a:off x="768625" y="1497657"/>
          <a:ext cx="11025810" cy="4903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332">
                  <a:extLst>
                    <a:ext uri="{9D8B030D-6E8A-4147-A177-3AD203B41FA5}">
                      <a16:colId xmlns:a16="http://schemas.microsoft.com/office/drawing/2014/main" val="1687227314"/>
                    </a:ext>
                  </a:extLst>
                </a:gridCol>
                <a:gridCol w="3379304">
                  <a:extLst>
                    <a:ext uri="{9D8B030D-6E8A-4147-A177-3AD203B41FA5}">
                      <a16:colId xmlns:a16="http://schemas.microsoft.com/office/drawing/2014/main" val="1956502709"/>
                    </a:ext>
                  </a:extLst>
                </a:gridCol>
                <a:gridCol w="5632174">
                  <a:extLst>
                    <a:ext uri="{9D8B030D-6E8A-4147-A177-3AD203B41FA5}">
                      <a16:colId xmlns:a16="http://schemas.microsoft.com/office/drawing/2014/main" val="3556934248"/>
                    </a:ext>
                  </a:extLst>
                </a:gridCol>
              </a:tblGrid>
              <a:tr h="410106">
                <a:tc row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Strategický cíl B: Efektivní systém financování sociálních služeb.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 dirty="0">
                          <a:effectLst/>
                        </a:rPr>
                        <a:t>Specifický cíl B1: Efektivní systém financování sociálních služeb.</a:t>
                      </a:r>
                      <a:endParaRPr lang="cs-CZ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B1.1: Návrh na posílení spolufinancování sociálních služeb ze strany krajů a obcí.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3120038655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B1.2: Sjednocení pravidel a metodiky financování sociálních služeb mezi státem a kraji.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2475631023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B1.3: Sjednocení systému vydávání pověření SGEI a úprava výpočtu vyrovnávací platby.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206606537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B1.4: Navržení nástroje na bázi pojištění.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3069375006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B1.5: Navržení nástroje na posouzení komplexní a finanční a majetkové situace klienta.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94776555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B1.6: Návrh transformace systému financování: od ročních dotací k programovému modelu.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4212652888"/>
                  </a:ext>
                </a:extLst>
              </a:tr>
              <a:tr h="5394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B1.7: Revize systému směrných čísel s důrazem na vícefaktorový model a územní potřeby.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2529914420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B2: Systém financování sociálních služeb založen na základě objektivních dat.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B2.1: Zavedení jednotného identifikátoru klienta.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375533993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B2.2: Zavedení normativu na lůžko a hodiny péče.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095599817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B2.3: Zavedení bonifikace pro komunitní služby.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545013954"/>
                  </a:ext>
                </a:extLst>
              </a:tr>
              <a:tr h="264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B3: Sjednocení monitoringu a vykazování dat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B3.1: Analýza stávajících datových zdrojů.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525240208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B3.2: Vývoj jednotného datového standardu.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3878639024"/>
                  </a:ext>
                </a:extLst>
              </a:tr>
              <a:tr h="4020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B3.3: Digitalizace a automatizace reportingových procesů.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550782770"/>
                  </a:ext>
                </a:extLst>
              </a:tr>
              <a:tr h="2793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 dirty="0">
                          <a:effectLst/>
                        </a:rPr>
                        <a:t>Opatření B3.4: Systém sledování volných kapacit.</a:t>
                      </a:r>
                      <a:endParaRPr lang="cs-CZ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57887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3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EEF15-CC93-888E-C326-BB5E0F26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F5D73998-36C3-DA78-EED5-C8BF98CB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4951287B-3805-F1E0-7ED0-2A71F49D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E97E96CF-67AD-6E7A-DC9C-52B03EFC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1574BC71-DB0F-FE88-FE35-D50F2BD3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9BE8A60-45BF-3C3C-A813-D9B63BBBE79E}"/>
              </a:ext>
            </a:extLst>
          </p:cNvPr>
          <p:cNvGraphicFramePr>
            <a:graphicFrameLocks noGrp="1"/>
          </p:cNvGraphicFramePr>
          <p:nvPr/>
        </p:nvGraphicFramePr>
        <p:xfrm>
          <a:off x="384313" y="1497656"/>
          <a:ext cx="11290851" cy="488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078">
                  <a:extLst>
                    <a:ext uri="{9D8B030D-6E8A-4147-A177-3AD203B41FA5}">
                      <a16:colId xmlns:a16="http://schemas.microsoft.com/office/drawing/2014/main" val="1201711460"/>
                    </a:ext>
                  </a:extLst>
                </a:gridCol>
                <a:gridCol w="3644348">
                  <a:extLst>
                    <a:ext uri="{9D8B030D-6E8A-4147-A177-3AD203B41FA5}">
                      <a16:colId xmlns:a16="http://schemas.microsoft.com/office/drawing/2014/main" val="4230344815"/>
                    </a:ext>
                  </a:extLst>
                </a:gridCol>
                <a:gridCol w="5645425">
                  <a:extLst>
                    <a:ext uri="{9D8B030D-6E8A-4147-A177-3AD203B41FA5}">
                      <a16:colId xmlns:a16="http://schemas.microsoft.com/office/drawing/2014/main" val="4174790522"/>
                    </a:ext>
                  </a:extLst>
                </a:gridCol>
              </a:tblGrid>
              <a:tr h="189628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C: Rozvoj sociální práce v kontextu sociálních služeb.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C1: Navýšení počtu pracovníků působících v sociálních službách.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C1.1: Navržení odpovídajícího odměňování pracovníků v sociálních službách, sociálních pracovníků a technickohospodářských pracovníků prostřednictvím podpory kolektivního vyjednávání v oblasti zvýšení platů, legislativních návrhů na změnu příplatků a benefitů.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6492611"/>
                  </a:ext>
                </a:extLst>
              </a:tr>
              <a:tr h="9481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C1.2: Návrh legislativní změny upravující nároky na odbornou způsobilost pracovníků v sociálních službách a sociálních pracovníků.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7685462"/>
                  </a:ext>
                </a:extLst>
              </a:tr>
              <a:tr h="6129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C2: Rozvoj sociální práce ve veřejné správě.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C2.1: Finanční podpora rozvoje sociální práce ve veřejné správě.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0208651"/>
                  </a:ext>
                </a:extLst>
              </a:tr>
              <a:tr h="9481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C2.2: Odstranění bariér ve fungování koordinace na území obcí a její ukotvení v systému poskytování sociální ochrany.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1438227"/>
                  </a:ext>
                </a:extLst>
              </a:tr>
              <a:tr h="484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C2.3: Síťování a rozvoj spolupráce subjektů sociální ochrany.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443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98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5FC61-DD4B-C5A4-F0B3-68BEEE380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4BF0DC06-0189-55D6-13CE-E03EF40B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919F5B37-35E8-D68D-A84F-042CE601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E757E176-A702-A409-8F48-25B8804E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E9254C7E-3A8F-2AF6-7909-B1CB8516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E83E78F-DA99-634B-8A6B-6504715C5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13939"/>
              </p:ext>
            </p:extLst>
          </p:nvPr>
        </p:nvGraphicFramePr>
        <p:xfrm>
          <a:off x="484632" y="1497656"/>
          <a:ext cx="10954512" cy="476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746">
                  <a:extLst>
                    <a:ext uri="{9D8B030D-6E8A-4147-A177-3AD203B41FA5}">
                      <a16:colId xmlns:a16="http://schemas.microsoft.com/office/drawing/2014/main" val="3092196427"/>
                    </a:ext>
                  </a:extLst>
                </a:gridCol>
                <a:gridCol w="3531049">
                  <a:extLst>
                    <a:ext uri="{9D8B030D-6E8A-4147-A177-3AD203B41FA5}">
                      <a16:colId xmlns:a16="http://schemas.microsoft.com/office/drawing/2014/main" val="1643229635"/>
                    </a:ext>
                  </a:extLst>
                </a:gridCol>
                <a:gridCol w="5523717">
                  <a:extLst>
                    <a:ext uri="{9D8B030D-6E8A-4147-A177-3AD203B41FA5}">
                      <a16:colId xmlns:a16="http://schemas.microsoft.com/office/drawing/2014/main" val="2346606432"/>
                    </a:ext>
                  </a:extLst>
                </a:gridCol>
              </a:tblGrid>
              <a:tr h="52931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D: Garantované podmínky poskytovaných sociální služeb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D1: Jednotný a efektivní systém registrace poskytovatelů sociálních služeb.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D1.1: Návrh jednotného a efektivního systému registrace poskytovatelů sociálních služeb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622804"/>
                  </a:ext>
                </a:extLst>
              </a:tr>
              <a:tr h="7002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D1.2: Aktualizace a zavedení závazné metodiky a pravidelné setkávání /školení pro pracovníky v oblasti registrace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2203565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D2: Posílení ochrany práv klientů v sociálních službách.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D2.1: Realizace systémové podpory v oblasti ochrany práv klientů v sociálních službách.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5666949"/>
                  </a:ext>
                </a:extLst>
              </a:tr>
              <a:tr h="3528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D2.2: Vytvoření indikátorů oblast kvality sociálních služeb.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7783364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D3: Efektivnější systém inspekcí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D3.1: Legislativní vymezení kvalifikačních požadavků na výkon profese inspektora.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2704122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D3.2: Návrh udržitelného systému vstupního a průběžného vzdělávání inspektorů.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9827180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D3.3: Návrh jednotného a transparentní procesu vedení a vyhodnocování inspekcí.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772345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D3.4: Navýšení počtu inspektorů sociálních služeb zařazených v rámci státní služby do MPSV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3730294"/>
                  </a:ext>
                </a:extLst>
              </a:tr>
              <a:tr h="5369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D3.5: Podpora vzniku nezávislého inspektorátu sociálních služeb v rámci resortu práce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405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1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3941-A4BD-630D-D2A5-9B87D5242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399782A3-A59F-1598-B81F-D8279F39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3D3C9719-AB0E-23C6-03D7-3F7D7213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E72DE3B8-8042-0850-E79E-C8A7171F8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C88A6791-248F-B68B-1FA6-FDF87D5C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A3D56FE-6287-D0CD-B8DB-6C1D297E0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26691"/>
              </p:ext>
            </p:extLst>
          </p:nvPr>
        </p:nvGraphicFramePr>
        <p:xfrm>
          <a:off x="384048" y="1497656"/>
          <a:ext cx="9857232" cy="4519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232">
                  <a:extLst>
                    <a:ext uri="{9D8B030D-6E8A-4147-A177-3AD203B41FA5}">
                      <a16:colId xmlns:a16="http://schemas.microsoft.com/office/drawing/2014/main" val="1267999214"/>
                    </a:ext>
                  </a:extLst>
                </a:gridCol>
                <a:gridCol w="3438144">
                  <a:extLst>
                    <a:ext uri="{9D8B030D-6E8A-4147-A177-3AD203B41FA5}">
                      <a16:colId xmlns:a16="http://schemas.microsoft.com/office/drawing/2014/main" val="44348909"/>
                    </a:ext>
                  </a:extLst>
                </a:gridCol>
                <a:gridCol w="4562856">
                  <a:extLst>
                    <a:ext uri="{9D8B030D-6E8A-4147-A177-3AD203B41FA5}">
                      <a16:colId xmlns:a16="http://schemas.microsoft.com/office/drawing/2014/main" val="1770154176"/>
                    </a:ext>
                  </a:extLst>
                </a:gridCol>
              </a:tblGrid>
              <a:tr h="131807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E: Sociální služby lépe reagují na potřeby uživatelů a demografický vývoj.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E1: Lidé se zdravotním postižením mají přístup ke službám poskytovaným v domácím prostředí, rezidenčním službám a dalším službám komunitního charakteru, včetně osobní asistence, které jsou nezbytné pro nezávislý způsob života a začlenění do společnosti a zabraňují izolaci nebo segregaci (viz Úmluva čl.19b)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E1.1: Zajištění a rozvoj sítě dostupných komunitních sociálních služeb pro osoby se zdravotním postižením (dětí i dospělých) a programů na podporu rodin, osob blízkých a osob se zdravotním postižením v komunitě a ukotvení systému využívání finančních zdrojů.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7497258"/>
                  </a:ext>
                </a:extLst>
              </a:tr>
              <a:tr h="9414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E1.2.: Zvýšit informovanost veřejnosti a klíčových aktérů o přínosech deinstitucionalizace a transformace sociálních služeb a podpořit pozitivní vnímání osob se zdravotním postižením v komunitě.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1323733"/>
                  </a:ext>
                </a:extLst>
              </a:tr>
              <a:tr h="753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E1.3: Poskytování sociálních služeb je pro každého člověka s postižením plánované a koordinované na základě vyhodnocení jeho potřeb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258695"/>
                  </a:ext>
                </a:extLst>
              </a:tr>
              <a:tr h="15063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E2: Lidé se zdravotním postižením mají možnost si zvolit, na rovnoprávném základě s ostatními, místo pobytu, kde a s kým budou žít, nejsou nuceni žít ve specifickém prostředí (viz Úmluva o právech osob se zdravotním postižením – článek 19a)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E2.1: Všechny </a:t>
                      </a:r>
                      <a:r>
                        <a:rPr lang="cs-CZ" sz="900" kern="100" dirty="0" err="1">
                          <a:effectLst/>
                        </a:rPr>
                        <a:t>přímořízené</a:t>
                      </a:r>
                      <a:r>
                        <a:rPr lang="cs-CZ" sz="900" kern="100" dirty="0">
                          <a:effectLst/>
                        </a:rPr>
                        <a:t> organizace MPSV mají do roku 2027 (v souladu s principy deinstitucionalizace a Úmluvy o právech osob se zdravotním postižením) hotové plány transformace původních zařízení do mixu komunitních tj. terénních, ambulantních, případně komunitních pobytových služeb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206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69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AAFAE-DA70-8497-49D5-AD8EC8BA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9D883498-5714-FEA5-BE34-3903152B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5BFA9C4D-6A6A-9AE6-0847-3E0511AE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9DD22F5E-7BC7-C4B5-4196-7BC9ABDE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92F0405C-F862-A98D-6ACC-5E7E10B5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1BD3FA4-857A-8273-398A-80DA32BF6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94224"/>
              </p:ext>
            </p:extLst>
          </p:nvPr>
        </p:nvGraphicFramePr>
        <p:xfrm>
          <a:off x="477077" y="1497657"/>
          <a:ext cx="10563986" cy="471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7075">
                  <a:extLst>
                    <a:ext uri="{9D8B030D-6E8A-4147-A177-3AD203B41FA5}">
                      <a16:colId xmlns:a16="http://schemas.microsoft.com/office/drawing/2014/main" val="336653428"/>
                    </a:ext>
                  </a:extLst>
                </a:gridCol>
                <a:gridCol w="5946911">
                  <a:extLst>
                    <a:ext uri="{9D8B030D-6E8A-4147-A177-3AD203B41FA5}">
                      <a16:colId xmlns:a16="http://schemas.microsoft.com/office/drawing/2014/main" val="41359330"/>
                    </a:ext>
                  </a:extLst>
                </a:gridCol>
              </a:tblGrid>
              <a:tr h="90435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E2: Lidé se zdravotním postižením mají možnost si zvolit, na rovnoprávném základě s ostatními, místo pobytu, kde a s kým budou žít, nejsou nuceni žít ve specifickém prostředí (viz Úmluva o právech osob se zdravotním postižením – článek 19a)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E2.1: Všechny přímořízené organizace MPSV mají do roku 2027 (v souladu s principy deinstitucionalizace a Úmluvy o právech osob se zdravotním postižením) hotové plány transformace původních zařízení do mixu komunitních tj. terénních, ambulantních, případně komunitních pobytových služeb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2145320357"/>
                  </a:ext>
                </a:extLst>
              </a:tr>
              <a:tr h="11304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E2.2: Všechna pobytová zařízení nekomunitního charakteru pro osoby se zdravotním postižením bez ohledu na zřizovatele mají do roku 2028 (v souladu s principy deinstitucionalizace a Úmluvy o právech osob se zdravotním postižením) jasnou vizi své úplné transformace do mixu komunitních terénních, ambulantních a případně pobytových služeb komunitního charakteru.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1486531865"/>
                  </a:ext>
                </a:extLst>
              </a:tr>
              <a:tr h="3391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E2.3: Implementace monitorovacího systému transformace a deinstitucionalizace v letech 2026–2028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3247997481"/>
                  </a:ext>
                </a:extLst>
              </a:tr>
              <a:tr h="4521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E3: Efektivní implementace nástrojů zacílených na koordinaci sociálně-zdravotních služeb a jejich průběžnou optimalizaci. 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E3.1: Zajištění metodické podpory aktérům v oblasti koordinace sociálně-zdravotních služeb prostřednictvím informovanosti a osvěty.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2802458723"/>
                  </a:ext>
                </a:extLst>
              </a:tr>
              <a:tr h="358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E3.2: Průběžný přezkum účinnosti nové právní úpravy v oblasti dlouhodobé péče a zajistit její optimalizaci.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1088799913"/>
                  </a:ext>
                </a:extLst>
              </a:tr>
              <a:tr h="358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E3.3: Vymezení pomoci při běžných úkonech péče o zdraví a vytvoření systému specializovaného vzdělávání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3766406969"/>
                  </a:ext>
                </a:extLst>
              </a:tr>
              <a:tr h="23713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E4: Dostupné a efektivní výužívání asistivních technologií seniory a osobami se zdravotním postižením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E4.1: Analýza možnosti využití AT v sociálních službách. 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2692238479"/>
                  </a:ext>
                </a:extLst>
              </a:tr>
              <a:tr h="480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E4.2: Návrh programů dotací a finanční podpory pro neziskové organizace a osoby se zdravotním postižením a seniory, které jim umožní zakoupit potřebné AT.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1010132059"/>
                  </a:ext>
                </a:extLst>
              </a:tr>
              <a:tr h="4521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 dirty="0">
                          <a:effectLst/>
                        </a:rPr>
                        <a:t>Opatření E4.3: Zvýšení povědomí o AT a jejich výhodách mezi profesionály v sociálních službách, neformálními pečujícími a širokou veřejností.</a:t>
                      </a:r>
                      <a:endParaRPr lang="cs-CZ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428643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1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55D9F-E573-F0EC-225B-28A44CD6D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29F87626-C340-F662-A5BE-67AF46FA0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DEB8A69E-6F7A-8A50-79D5-8E5581A2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A792B9DC-26AF-503B-2E7A-DFCA67F6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018CEDB-E2AE-5D44-7C3D-3CC7B7A56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22839"/>
              </p:ext>
            </p:extLst>
          </p:nvPr>
        </p:nvGraphicFramePr>
        <p:xfrm>
          <a:off x="508883" y="1497655"/>
          <a:ext cx="11179534" cy="4640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9767">
                  <a:extLst>
                    <a:ext uri="{9D8B030D-6E8A-4147-A177-3AD203B41FA5}">
                      <a16:colId xmlns:a16="http://schemas.microsoft.com/office/drawing/2014/main" val="1719268705"/>
                    </a:ext>
                  </a:extLst>
                </a:gridCol>
                <a:gridCol w="5589767">
                  <a:extLst>
                    <a:ext uri="{9D8B030D-6E8A-4147-A177-3AD203B41FA5}">
                      <a16:colId xmlns:a16="http://schemas.microsoft.com/office/drawing/2014/main" val="3008865480"/>
                    </a:ext>
                  </a:extLst>
                </a:gridCol>
              </a:tblGrid>
              <a:tr h="4419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E5: Efektivnější a kvalitnější poskytování sociálních služeb prostřednictvím integrace nástrojů umělé inteligence (AI)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E5.1: Zkvalitnění přístupu uživatelů k informacím o sociálních službách pomocí AI.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8676381"/>
                  </a:ext>
                </a:extLst>
              </a:tr>
              <a:tr h="662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E5.2: Rozvoj péče o uživatele sociálních služeb prostřednictvím analýzy dat a prediktivních modelů.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7571631"/>
                  </a:ext>
                </a:extLst>
              </a:tr>
              <a:tr h="662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E5.3: Podpora samostatnosti uživatelů a jejich schopnost zůstat v přirozeném prostředí za pomoci AI.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923802"/>
                  </a:ext>
                </a:extLst>
              </a:tr>
              <a:tr h="1767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E6: Sociální služby lépe reagují na potřeby osob bez domova a ohrožené ztrátou bydlení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E6.1: Zmapování stavu, identifikace bariér a návrhy řešení při poskytování sociální služby azylový dům osobám bez přístřeší s komplexními potřebami.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3109233"/>
                  </a:ext>
                </a:extLst>
              </a:tr>
              <a:tr h="110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E7: Kvalitnější podpora neformálních pečujících.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E7.1: Dostupné a srozumitelné informace pro neformálně pečující z oblasti služeb a dávek – web, kampaň.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169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9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7019-4C2E-7986-C7D2-8548C60F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BC9BFFF1-9DB4-66B5-7019-9AE1D628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CA33AF04-57FF-D4D3-F9BA-BCD917DB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88E04BF9-9307-07A0-370C-4C051CD1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C06802E3-6734-6E0E-0CC5-5DF48B41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6787C88-7E70-846A-3763-AF54561BF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45411"/>
              </p:ext>
            </p:extLst>
          </p:nvPr>
        </p:nvGraphicFramePr>
        <p:xfrm>
          <a:off x="1148939" y="1623237"/>
          <a:ext cx="9469442" cy="435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4721">
                  <a:extLst>
                    <a:ext uri="{9D8B030D-6E8A-4147-A177-3AD203B41FA5}">
                      <a16:colId xmlns:a16="http://schemas.microsoft.com/office/drawing/2014/main" val="3735372628"/>
                    </a:ext>
                  </a:extLst>
                </a:gridCol>
                <a:gridCol w="4734721">
                  <a:extLst>
                    <a:ext uri="{9D8B030D-6E8A-4147-A177-3AD203B41FA5}">
                      <a16:colId xmlns:a16="http://schemas.microsoft.com/office/drawing/2014/main" val="558913448"/>
                    </a:ext>
                  </a:extLst>
                </a:gridCol>
              </a:tblGrid>
              <a:tr h="48287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E8: Sociální služby jsou zaměřené na naplňování potřeb dětí a rodin v nepříznivé situaci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E8.1. Rozvoj kompetencí pracovníků sociálních služeb k práci s cílovou skupinou děti do 18 let věku.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3448834"/>
                  </a:ext>
                </a:extLst>
              </a:tr>
              <a:tr h="9657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E8.2: Návrh metodického doporučení pro pracovníky pobytových služeb sociální péče, jejichž klienty jsou děti, za účelem nastavení vhodných podmínek pro jejich vývoj, včetně přípravy dětí na samostatný život.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7986013"/>
                  </a:ext>
                </a:extLst>
              </a:tr>
              <a:tr h="6438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E8.3: Metodické doporučení pro poskytovatele vybraných druhů sociálních služeb pro práci s rodinou při přípravě dětí se zdravotním postižením na samostatný život.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0718392"/>
                  </a:ext>
                </a:extLst>
              </a:tr>
              <a:tr h="80479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E9: Podpora osob se zdravotním postižením při hledání a udržení zaměstnání v rámci systému sociálních služeb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E9.1: Připravit legislativní návrh, který bude obsahovat podporu osob se zdravotním postižením při hledání a udržení zaměstnání jako jednu z činností sociálních služeb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9193993"/>
                  </a:ext>
                </a:extLst>
              </a:tr>
              <a:tr h="9657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E9.2: Provést revizi stávajících metodik v této oblasti a vytvořit aktualizovanou metodiku reagující na změny v legislativě a vedoucí k uplatnitelnosti osob se zdravotním postižením na otevřeném trhu práce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563461"/>
                  </a:ext>
                </a:extLst>
              </a:tr>
              <a:tr h="4898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E9.3: Poskytovat odpovídající metodickou podporu zřizovatelům a poskytovatelům těchto sociálních služeb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8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74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2">
            <a:extLst>
              <a:ext uri="{FF2B5EF4-FFF2-40B4-BE49-F238E27FC236}">
                <a16:creationId xmlns:a16="http://schemas.microsoft.com/office/drawing/2014/main" id="{0D182A08-71F0-FF76-505A-CBA4C3EC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8">
            <a:extLst>
              <a:ext uri="{FF2B5EF4-FFF2-40B4-BE49-F238E27FC236}">
                <a16:creationId xmlns:a16="http://schemas.microsoft.com/office/drawing/2014/main" id="{D2EB7DBC-C030-F7AA-C0CB-E1978CD85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24350"/>
            <a:ext cx="1219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MPSV ČR      ■       Na Poříčním právu 1/376      ■       128 01 Praha 2      ■       +420 221 921 111       ■       posta@mpsv.cz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BC5532B7-360F-6E6A-EA63-B0E2EB31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9" y="992611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7. 2024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6AEB4161-2C07-B6E0-E51B-D6B471089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2173090"/>
            <a:ext cx="11822349" cy="49859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subsidiarita v sociálních službách – přednost </a:t>
            </a:r>
            <a:r>
              <a:rPr lang="cs-CZ" sz="2400" b="1" dirty="0"/>
              <a:t>ambulantních a terénních služeb před pobytovými sociálními službami</a:t>
            </a:r>
            <a:r>
              <a:rPr lang="cs-CZ" sz="2400" dirty="0"/>
              <a:t>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zaveden pojem </a:t>
            </a:r>
            <a:r>
              <a:rPr lang="cs-CZ" sz="2400" b="1" dirty="0"/>
              <a:t>pečující osoba</a:t>
            </a:r>
            <a:r>
              <a:rPr lang="cs-CZ" sz="2400" dirty="0"/>
              <a:t>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/>
              <a:t>zvýšen PNP</a:t>
            </a:r>
            <a:r>
              <a:rPr lang="cs-CZ" sz="2400" dirty="0"/>
              <a:t>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doplněna zařízení sociálních služeb – pracoviště pečovatelských služeb, kontaktní centra, zařízení odlehčovací služby,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/>
              <a:t>nová základní činnost </a:t>
            </a:r>
            <a:r>
              <a:rPr lang="cs-CZ" sz="2400" dirty="0"/>
              <a:t>- pomoc při zajištění bezpečí a možnosti setrvání v přirozeném sociálním prostředí,  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/>
              <a:t>doplnění nácviků pro pečující osoby v odborném sociálním poradenství a v základním sociálním poradenství </a:t>
            </a:r>
            <a:r>
              <a:rPr lang="cs-CZ" sz="2400" dirty="0"/>
              <a:t>– osobní asistence, pečovatelská služba, odlehčovací služba, denní stacionář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4D973B1F-D41B-0F69-EAE3-CC4A8D99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0C12B45C-F0AF-AA1A-13B9-85DD5522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5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7D00-2B1A-77E1-ABA0-F31DF41F0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F7284CAA-2573-EAFA-7307-FA5B486B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8" y="666750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3. 2025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16B95563-481A-4024-8DA4-1AE47EA1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4" y="1805342"/>
            <a:ext cx="11822349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Sociálně – zdravotní služby 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§ 36, vznik nové sociálně- zdravotní lůžkové péče v rámci ZZS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Povinnost vybraným pobytovým službám 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zajistit zdravotní péči 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osobám jimž poskytuje sociální službu §80a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 Tento typ služeb lze poskytovat v centrech denních služeb, denních stacionářích, týdenních stacionářích, domovech pro osoby se zdravotním postižením, domovech pro seniory, domovech se zvláštním režimem, centrech duševního zdraví nebo v zařízeních odlehčovacích služeb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Předávání informací 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mezi sociální službou a zdravotní službou není porušením mlčenlivosti § 100 ZSS, § 51 ZZS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94AA36EE-9819-2485-1F4D-5BB0052B3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5063E05D-59D7-96A3-166E-B2E067D0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0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1B89-C460-3FF4-9F71-18DB3CEE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75ABA0F1-3AE9-B78F-218C-5A51CB96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8" y="666750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3. 2025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CB3C29AE-4420-8EF5-3173-40DF2B9F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4" y="1805342"/>
            <a:ext cx="11822349" cy="57759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Úpravy 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CDZ – 2 poskytovatelé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Úpravy registru poskytovatelů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 sociálních služeb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Mechanismus vyřizování stížností – metodika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Poskytovatel sociálních služeb má povinnost zabývat se stížnostmi klientů.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Pokud stížnost není vyřízena ve lhůtě.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Nebo stěžovatel nesouhlasí s vyřízením, může požádat Ministerstvo práce a sociálních věcí o prověření: opodstatněnosti, zákonnosti, procesního postupu.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Poskytovatel musí evidovat všechny stížnosti.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Definice komunitní služby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00638E15-6456-E04B-B126-3EF9999B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70BB8CAF-708E-7D27-EDA0-CC315153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4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B38C6-268B-AD3A-81CE-0EBE6205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ED0E72A4-8954-35AA-CC72-2DEFEC9F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8" y="666750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9. 2025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41BF97FD-2BBF-AE45-01DC-58EB6780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4" y="1805342"/>
            <a:ext cx="11822349" cy="46166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b="1" dirty="0" err="1"/>
              <a:t>PnP</a:t>
            </a:r>
            <a:r>
              <a:rPr lang="cs-CZ" b="1" dirty="0"/>
              <a:t> v terminálním stádiu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sz="2400" dirty="0"/>
              <a:t>Osoba, která je v terminálním stavu vyžadujícím poskytování paliativní péče, jestliže jde              o konečné stádium nevyléčitelné nemoci s očekávaným koncem života a tato osoba doložila potvrzení podle </a:t>
            </a:r>
            <a:r>
              <a:rPr lang="cs-CZ" sz="2400" u="sng" dirty="0">
                <a:hlinkClick r:id="rId3"/>
              </a:rPr>
              <a:t>§ 21 odst. 1 písm. a)</a:t>
            </a:r>
            <a:r>
              <a:rPr lang="cs-CZ" sz="2400" dirty="0"/>
              <a:t>, se bez posouzení stupně závislosti podle </a:t>
            </a:r>
            <a:r>
              <a:rPr lang="cs-CZ" sz="2400" u="sng" dirty="0">
                <a:hlinkClick r:id="rId4"/>
              </a:rPr>
              <a:t>§ 25</a:t>
            </a:r>
            <a:r>
              <a:rPr lang="cs-CZ" sz="2400" dirty="0"/>
              <a:t> považuje po dobu 12 kalendářních měsíců ode dne podání žádosti o příspěvek za osobu závislou            na pomoci jiné fyzické osoby ve stupni III (těžká závislost).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BDA0114B-7802-3A90-3B17-66D0FDB1F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300DD3E2-42A2-185C-AB23-2EF97C9C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3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06ED4-58AF-3CAE-A5F2-32B92008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5C6A2561-2161-09E4-0AE0-C0D2B841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Odložené účinnosti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FFBCC93E-3269-7055-2A5B-50D7EA77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51706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 1. 2026 - regulace počtu osob o které může pečovat asistent sociální – maximálně 3 osoby ve 3. stupni PNP+1 osoba ve 4. stupni PNP, mění místní příslušnost kontrol nelegálních služeb – na místo, kde je služba zjištěna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 7. 2026 – volitelná základní činnost pro § 39 a § 40 – „pomoc s běžnými úkony péče      o zdraví“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Změny v registru poskytovatelů soc. sl. - popis realizace poskytování sociální služby, elektronický registr, běžné kopie apod.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 1. 2027 – nelze poskytovat zdravotní péči bez oprávnění, do konze září 2026 zažádat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1.1.2029  - zrušení § 52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2E6905E0-212B-848C-7DD4-867C84D6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71A008E8-38CD-0217-DBA2-0AE13C34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4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F5C5-1122-86DF-88A7-278C3E32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79CF4400-9606-B19A-0092-87905806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ST 926 k JHMZ - 360/2025 Sb.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A0E34F6E-E681-9AE2-3A77-2F2B86BC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50783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Navýšení PNP v I. a II. stupni – od 1. 1. 2026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 I. 3 300 Kč  - 4 900 Kč, II. 7 400 Kč - 8 200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 I. 880 Kč - 1 300 Kč, II. 4 900 Kč - 5 400 Kč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Osobní identifikační číslo (OIČ) – od 1. 1. 2028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>
                <a:latin typeface="+mn-lt"/>
              </a:rPr>
              <a:t>Přiděluje MPSV na základě žádosti, rozumí se tím OIČ podle zákona o jednotném měsíčním hlášení zaměstnavatele.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Ztotožnění ROB 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- </a:t>
            </a:r>
            <a:r>
              <a:rPr lang="cs-CZ" sz="2400" dirty="0"/>
              <a:t>jméno, příjmení, adresu trvalého pobytu a datum narození osoby.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>
                <a:latin typeface="+mn-lt"/>
              </a:rPr>
              <a:t>Součástí údajů o osobách, se kterými byla uzavřena neanonymní smlouva o poskytování sociálních služeb.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8BE40AA3-582F-7BB3-F95A-14284D7D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3831112D-C600-A4F3-38E1-3F649F2C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4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46D3-683C-05D7-9915-00AE1138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67CD8B19-013D-3C7A-F308-DC2099F9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Návrh vyhlášky 505/2006 Sb.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35CB6710-0869-F18E-5055-90B76226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9249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Aktuálně v MPŘ – dochází k navýšení úhrad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Pobyt – 315 Kč </a:t>
            </a:r>
            <a:r>
              <a:rPr lang="cs-CZ" altLang="cs-CZ" sz="2400" b="1" dirty="0">
                <a:cs typeface="Arial" panose="020B0604020202020204" pitchFamily="34" charset="0"/>
              </a:rPr>
              <a:t>–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 335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1lůžko pokoj – 315 Kč – 380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Strava – 260 kč – 290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Oběd – 120 kč – 135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Velký úklid – 60 Kč – 65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Velký nákup – 170 Kč – 180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Praní kg prádla – 100 Kč -  110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Odlehčovací služba a denní stacionář – možnost úhrady za dobu poskytování služby, ne za úkony, max 145 Kč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cs typeface="Arial" panose="020B0604020202020204" pitchFamily="34" charset="0"/>
              </a:rPr>
              <a:t>Náležitosti a rozsah popisu realizace poskytování sociální služby v Registru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C3EF88C4-6A9A-EBEF-0652-E1539157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5F0AAAF5-68E0-A835-C3B0-DCE7BAD3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7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C26C-D131-521E-A149-1F6E615F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EB89BE16-D5A0-AC83-D3D9-0558563B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Úkony péče o zdraví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E263AA63-3A69-E2D7-8319-71CC7F5A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Pracovní skupina – jednání v červnu, září, další v prosinci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Cílem vydefinovat pomoc, dopomoc, jednotlivé úkony, činnost skupiny, kurz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Definice hranic resortem MZ, kde končí zdravotní úkon a začíná dopomoc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Dobrovolnost/povinnost – rizika pro personální zajištění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Dopady na úhrady z veřejných zdravotních zdrojů – možnost ukončení úhrad některých výkonů?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Prioritně pomoc s léky – běžné, chronické, inzulinové pero?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Aplikace mastí, výměna sáčků PK, převazy po koupání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Měření tlaku, polohování, ošetřovatelská rehabilitace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Ne odsávání, ošetřování </a:t>
            </a:r>
            <a:r>
              <a:rPr lang="cs-CZ" altLang="cs-CZ" sz="2400" b="1" dirty="0" err="1">
                <a:latin typeface="+mn-lt"/>
                <a:cs typeface="Arial" panose="020B0604020202020204" pitchFamily="34" charset="0"/>
              </a:rPr>
              <a:t>pegu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D39CF248-3C2B-D689-0F3C-4614A360D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61B4E2C6-05B6-30CC-6B70-34B9E37E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83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B2B70E8D1914585E463FE43706966" ma:contentTypeVersion="15" ma:contentTypeDescription="Vytvoří nový dokument" ma:contentTypeScope="" ma:versionID="9653c1dc96e98bf0b2bf3c68c2c83a78">
  <xsd:schema xmlns:xsd="http://www.w3.org/2001/XMLSchema" xmlns:xs="http://www.w3.org/2001/XMLSchema" xmlns:p="http://schemas.microsoft.com/office/2006/metadata/properties" xmlns:ns3="3f788671-6a4c-446e-864d-48108c500c34" xmlns:ns4="18ed4112-30b3-4b49-969b-15467d22c84d" targetNamespace="http://schemas.microsoft.com/office/2006/metadata/properties" ma:root="true" ma:fieldsID="1501212b557bf164da8af8f9b9a02045" ns3:_="" ns4:_="">
    <xsd:import namespace="3f788671-6a4c-446e-864d-48108c500c34"/>
    <xsd:import namespace="18ed4112-30b3-4b49-969b-15467d22c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88671-6a4c-446e-864d-48108c500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d4112-30b3-4b49-969b-15467d22c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788671-6a4c-446e-864d-48108c500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213B6-F3D9-4491-A5DC-FD025B4D0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88671-6a4c-446e-864d-48108c500c34"/>
    <ds:schemaRef ds:uri="18ed4112-30b3-4b49-969b-15467d22c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81170-768B-4F4C-870D-57F5FEA9BF5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3f788671-6a4c-446e-864d-48108c500c34"/>
    <ds:schemaRef ds:uri="http://schemas.microsoft.com/office/infopath/2007/PartnerControls"/>
    <ds:schemaRef ds:uri="18ed4112-30b3-4b49-969b-15467d22c84d"/>
  </ds:schemaRefs>
</ds:datastoreItem>
</file>

<file path=customXml/itemProps3.xml><?xml version="1.0" encoding="utf-8"?>
<ds:datastoreItem xmlns:ds="http://schemas.openxmlformats.org/officeDocument/2006/customXml" ds:itemID="{8CF748A1-3DB8-4824-8429-81C8D5FB2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2531</Words>
  <Application>Microsoft Office PowerPoint</Application>
  <PresentationFormat>Širokoúhlá obrazovka</PresentationFormat>
  <Paragraphs>238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Ariel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Pavlíček Jan (MPSV)</dc:creator>
  <cp:lastModifiedBy>Řeháková Fučíková Jana Mgr. (MPSV)</cp:lastModifiedBy>
  <cp:revision>96</cp:revision>
  <cp:lastPrinted>2024-09-25T14:46:55Z</cp:lastPrinted>
  <dcterms:created xsi:type="dcterms:W3CDTF">2022-03-28T08:29:14Z</dcterms:created>
  <dcterms:modified xsi:type="dcterms:W3CDTF">2025-10-31T08:43:45Z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0x010100016B2B70E8D1914585E463FE43706966</vt:lpwstr>
  </property>
  <property fmtid="{D5CDD505-2E9C-101B-9397-08002B2CF9AE}" pid="3" name="MediaServiceImageTags">
    <vt:lpwstr/>
  </property>
</Properties>
</file>